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heme/theme1.xml" ContentType="application/vnd.openxmlformats-officedocument.them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18.xml" ContentType="application/vnd.openxmlformats-officedocument.presentationml.slide+xml"/>
  <Override PartName="/ppt/slides/slide1.xml" ContentType="application/vnd.openxmlformats-officedocument.presentationml.slide+xml"/>
  <Override PartName="/ppt/slides/slide20.xml" ContentType="application/vnd.openxmlformats-officedocument.presentationml.slide+xml"/>
  <Override PartName="/ppt/slides/slide2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/>
          <p:cNvPicPr/>
          <p:nvPr/>
        </p:nvPicPr>
        <p:blipFill>
          <a:blip r:embed="rId2"/>
          <a:stretch/>
        </p:blipFill>
        <p:spPr>
          <a:xfrm>
            <a:off x="0" y="0"/>
            <a:ext cx="12186720" cy="6852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0200" cy="284724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6000" b="0" u="none" strike="noStrike">
                <a:solidFill>
                  <a:schemeClr val="dk1"/>
                </a:solidFill>
                <a:effectLst/>
                <a:uFillTx/>
                <a:latin typeface="Arial"/>
                <a:ea typeface="SimSun"/>
              </a:rPr>
              <a:t>Click to edit Master title style</a:t>
            </a:r>
            <a:endParaRPr lang="en-US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0200" cy="149472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Arial"/>
                <a:ea typeface="SimSun"/>
              </a:rPr>
              <a:t>Click to edit Master text styles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dt" idx="1"/>
          </p:nvPr>
        </p:nvSpPr>
        <p:spPr>
          <a:xfrm>
            <a:off x="609480" y="6245280"/>
            <a:ext cx="2839320" cy="4708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SimSun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SimSun"/>
              </a:rPr>
              <a:t>&lt;date/time&gt;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" name="PlaceHolder 4"/>
          <p:cNvSpPr>
            <a:spLocks noGrp="1"/>
          </p:cNvSpPr>
          <p:nvPr>
            <p:ph type="ftr" idx="2"/>
          </p:nvPr>
        </p:nvSpPr>
        <p:spPr>
          <a:xfrm>
            <a:off x="4165560" y="6245280"/>
            <a:ext cx="3855240" cy="4708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SimSu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SimSun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" name="PlaceHolder 5"/>
          <p:cNvSpPr>
            <a:spLocks noGrp="1"/>
          </p:cNvSpPr>
          <p:nvPr>
            <p:ph type="sldNum" idx="3"/>
          </p:nvPr>
        </p:nvSpPr>
        <p:spPr>
          <a:xfrm>
            <a:off x="8737560" y="6245280"/>
            <a:ext cx="2839320" cy="4708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10"/>
          <p:cNvPicPr/>
          <p:nvPr/>
        </p:nvPicPr>
        <p:blipFill>
          <a:blip r:embed="rId2"/>
          <a:stretch/>
        </p:blipFill>
        <p:spPr>
          <a:xfrm>
            <a:off x="0" y="0"/>
            <a:ext cx="12186720" cy="6852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190440"/>
            <a:ext cx="10967400" cy="57708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3600" b="0" u="none" strike="noStrike">
                <a:solidFill>
                  <a:schemeClr val="dk1"/>
                </a:solidFill>
                <a:effectLst/>
                <a:uFillTx/>
                <a:latin typeface="Arial"/>
                <a:ea typeface="SimSun"/>
              </a:rPr>
              <a:t>Click to edit Master title style</a:t>
            </a:r>
            <a:endParaRPr lang="en-US" sz="3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174680"/>
            <a:ext cx="10967400" cy="4947480"/>
          </a:xfrm>
          <a:prstGeom prst="rect">
            <a:avLst/>
          </a:prstGeom>
          <a:noFill/>
          <a:ln w="9360">
            <a:noFill/>
          </a:ln>
        </p:spPr>
        <p:txBody>
          <a:bodyPr lIns="45000" rIns="45000" tIns="90000" bIns="90000" anchor="t" vert="eaVer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Arial"/>
                <a:ea typeface="SimSun"/>
              </a:rPr>
              <a:t>Click to edit Master text styles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43040" lvl="1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Arial"/>
                <a:ea typeface="SimSun"/>
              </a:rPr>
              <a:t>Second level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Arial"/>
                <a:ea typeface="SimSun"/>
              </a:rPr>
              <a:t>Third level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  <a:ea typeface="SimSun"/>
              </a:rPr>
              <a:t>Fourth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OpenSymbol"/>
              <a:buChar char="»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  <a:ea typeface="SimSun"/>
              </a:rPr>
              <a:t>Fifth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dt" idx="28"/>
          </p:nvPr>
        </p:nvSpPr>
        <p:spPr>
          <a:xfrm>
            <a:off x="609480" y="6245280"/>
            <a:ext cx="2839320" cy="4708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SimSun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SimSun"/>
              </a:rPr>
              <a:t>&lt;date/time&gt;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ftr" idx="29"/>
          </p:nvPr>
        </p:nvSpPr>
        <p:spPr>
          <a:xfrm>
            <a:off x="4165560" y="6245280"/>
            <a:ext cx="3855240" cy="4708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SimSu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SimSun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" name="PlaceHolder 5"/>
          <p:cNvSpPr>
            <a:spLocks noGrp="1"/>
          </p:cNvSpPr>
          <p:nvPr>
            <p:ph type="sldNum" idx="30"/>
          </p:nvPr>
        </p:nvSpPr>
        <p:spPr>
          <a:xfrm>
            <a:off x="8737560" y="6245280"/>
            <a:ext cx="2839320" cy="4708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10"/>
          <p:cNvPicPr/>
          <p:nvPr/>
        </p:nvPicPr>
        <p:blipFill>
          <a:blip r:embed="rId2"/>
          <a:stretch/>
        </p:blipFill>
        <p:spPr>
          <a:xfrm>
            <a:off x="0" y="0"/>
            <a:ext cx="12186720" cy="6852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190440"/>
            <a:ext cx="10967400" cy="57708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3600" b="0" u="none" strike="noStrike">
                <a:solidFill>
                  <a:schemeClr val="dk1"/>
                </a:solidFill>
                <a:effectLst/>
                <a:uFillTx/>
                <a:latin typeface="Arial"/>
                <a:ea typeface="SimSun"/>
              </a:rPr>
              <a:t>Click to edit Master title style</a:t>
            </a:r>
            <a:endParaRPr lang="en-US" sz="3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174680"/>
            <a:ext cx="10967400" cy="494748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Arial"/>
                <a:ea typeface="SimSun"/>
              </a:rPr>
              <a:t>Click to edit Master text styles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43040" lvl="1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Arial"/>
                <a:ea typeface="SimSun"/>
              </a:rPr>
              <a:t>Second level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Arial"/>
                <a:ea typeface="SimSun"/>
              </a:rPr>
              <a:t>Third level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  <a:ea typeface="SimSun"/>
              </a:rPr>
              <a:t>Fourth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OpenSymbol"/>
              <a:buChar char="»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  <a:ea typeface="SimSun"/>
              </a:rPr>
              <a:t>Fifth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dt" idx="31"/>
          </p:nvPr>
        </p:nvSpPr>
        <p:spPr>
          <a:xfrm>
            <a:off x="609480" y="6245280"/>
            <a:ext cx="2839320" cy="4708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SimSun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SimSun"/>
              </a:rPr>
              <a:t>&lt;date/time&gt;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ftr" idx="32"/>
          </p:nvPr>
        </p:nvSpPr>
        <p:spPr>
          <a:xfrm>
            <a:off x="4165560" y="6245280"/>
            <a:ext cx="3855240" cy="4708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SimSu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SimSun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sldNum" idx="33"/>
          </p:nvPr>
        </p:nvSpPr>
        <p:spPr>
          <a:xfrm>
            <a:off x="8737560" y="6245280"/>
            <a:ext cx="2839320" cy="4708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/>
          <p:cNvPicPr/>
          <p:nvPr/>
        </p:nvPicPr>
        <p:blipFill>
          <a:blip r:embed="rId2"/>
          <a:stretch/>
        </p:blipFill>
        <p:spPr>
          <a:xfrm>
            <a:off x="0" y="0"/>
            <a:ext cx="12186720" cy="6852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190440"/>
            <a:ext cx="10967400" cy="57708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3600" b="0" u="none" strike="noStrike">
                <a:solidFill>
                  <a:schemeClr val="dk1"/>
                </a:solidFill>
                <a:effectLst/>
                <a:uFillTx/>
                <a:latin typeface="Arial"/>
                <a:ea typeface="SimSun"/>
              </a:rPr>
              <a:t>Click to edit Master title style</a:t>
            </a:r>
            <a:endParaRPr lang="en-US" sz="3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dt" idx="4"/>
          </p:nvPr>
        </p:nvSpPr>
        <p:spPr>
          <a:xfrm>
            <a:off x="609480" y="6245280"/>
            <a:ext cx="2839320" cy="4708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SimSun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SimSun"/>
              </a:rPr>
              <a:t>&lt;date/time&gt;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ftr" idx="5"/>
          </p:nvPr>
        </p:nvSpPr>
        <p:spPr>
          <a:xfrm>
            <a:off x="4165560" y="6245280"/>
            <a:ext cx="3855240" cy="4708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SimSu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SimSun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 type="sldNum" idx="6"/>
          </p:nvPr>
        </p:nvSpPr>
        <p:spPr>
          <a:xfrm>
            <a:off x="8737560" y="6245280"/>
            <a:ext cx="2839320" cy="4708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0"/>
          <p:cNvPicPr/>
          <p:nvPr/>
        </p:nvPicPr>
        <p:blipFill>
          <a:blip r:embed="rId2"/>
          <a:stretch/>
        </p:blipFill>
        <p:spPr>
          <a:xfrm>
            <a:off x="0" y="0"/>
            <a:ext cx="12186720" cy="6852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190440"/>
            <a:ext cx="10967400" cy="57708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3600" b="0" u="none" strike="noStrike">
                <a:solidFill>
                  <a:schemeClr val="dk1"/>
                </a:solidFill>
                <a:effectLst/>
                <a:uFillTx/>
                <a:latin typeface="Arial"/>
                <a:ea typeface="SimSun"/>
              </a:rPr>
              <a:t>Click to edit Master title style</a:t>
            </a:r>
            <a:endParaRPr lang="en-US" sz="3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174680"/>
            <a:ext cx="5379480" cy="494748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Arial"/>
                <a:ea typeface="SimSun"/>
              </a:rPr>
              <a:t>Click to edit Master text styles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43040" lvl="1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Arial"/>
                <a:ea typeface="SimSun"/>
              </a:rPr>
              <a:t>Second level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Arial"/>
                <a:ea typeface="SimSun"/>
              </a:rPr>
              <a:t>Third level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  <a:ea typeface="SimSun"/>
              </a:rPr>
              <a:t>Fourth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OpenSymbol"/>
              <a:buChar char="»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  <a:ea typeface="SimSun"/>
              </a:rPr>
              <a:t>Fifth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197760" y="1174680"/>
            <a:ext cx="5379480" cy="494748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Arial"/>
                <a:ea typeface="SimSun"/>
              </a:rPr>
              <a:t>Click to edit Master text styles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43040" lvl="1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Arial"/>
                <a:ea typeface="SimSun"/>
              </a:rPr>
              <a:t>Second level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Arial"/>
                <a:ea typeface="SimSun"/>
              </a:rPr>
              <a:t>Third level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  <a:ea typeface="SimSun"/>
              </a:rPr>
              <a:t>Fourth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OpenSymbol"/>
              <a:buChar char="»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  <a:ea typeface="SimSun"/>
              </a:rPr>
              <a:t>Fifth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dt" idx="7"/>
          </p:nvPr>
        </p:nvSpPr>
        <p:spPr>
          <a:xfrm>
            <a:off x="609480" y="6245280"/>
            <a:ext cx="2839320" cy="4708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SimSun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SimSun"/>
              </a:rPr>
              <a:t>&lt;date/time&gt;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ftr" idx="8"/>
          </p:nvPr>
        </p:nvSpPr>
        <p:spPr>
          <a:xfrm>
            <a:off x="4165560" y="6245280"/>
            <a:ext cx="3855240" cy="4708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SimSu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SimSun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" name="PlaceHolder 6"/>
          <p:cNvSpPr>
            <a:spLocks noGrp="1"/>
          </p:cNvSpPr>
          <p:nvPr>
            <p:ph type="sldNum" idx="9"/>
          </p:nvPr>
        </p:nvSpPr>
        <p:spPr>
          <a:xfrm>
            <a:off x="8737560" y="6245280"/>
            <a:ext cx="2839320" cy="4708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0"/>
          <p:cNvPicPr/>
          <p:nvPr/>
        </p:nvPicPr>
        <p:blipFill>
          <a:blip r:embed="rId2"/>
          <a:stretch/>
        </p:blipFill>
        <p:spPr>
          <a:xfrm>
            <a:off x="0" y="0"/>
            <a:ext cx="12186720" cy="6852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840240" y="365040"/>
            <a:ext cx="10510200" cy="132012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3600" b="0" u="none" strike="noStrike">
                <a:solidFill>
                  <a:schemeClr val="dk1"/>
                </a:solidFill>
                <a:effectLst/>
                <a:uFillTx/>
                <a:latin typeface="Arial"/>
                <a:ea typeface="SimSun"/>
              </a:rPr>
              <a:t>Click to edit Master title style</a:t>
            </a:r>
            <a:endParaRPr lang="en-US" sz="3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840240" y="1681200"/>
            <a:ext cx="5153040" cy="81864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lang="en-US" sz="2400" b="1" u="none" strike="noStrike">
                <a:solidFill>
                  <a:schemeClr val="dk1"/>
                </a:solidFill>
                <a:effectLst/>
                <a:uFillTx/>
                <a:latin typeface="Arial"/>
                <a:ea typeface="SimSun"/>
              </a:rPr>
              <a:t>Click to edit Master text styles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840240" y="2505240"/>
            <a:ext cx="5153040" cy="367920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Arial"/>
                <a:ea typeface="SimSun"/>
              </a:rPr>
              <a:t>Click to edit Master text styles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43040" lvl="1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Arial"/>
                <a:ea typeface="SimSun"/>
              </a:rPr>
              <a:t>Second level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Arial"/>
                <a:ea typeface="SimSun"/>
              </a:rPr>
              <a:t>Third level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  <a:ea typeface="SimSun"/>
              </a:rPr>
              <a:t>Fourth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OpenSymbol"/>
              <a:buChar char="»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  <a:ea typeface="SimSun"/>
              </a:rPr>
              <a:t>Fifth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78240" cy="81864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lang="en-US" sz="2400" b="1" u="none" strike="noStrike">
                <a:solidFill>
                  <a:schemeClr val="dk1"/>
                </a:solidFill>
                <a:effectLst/>
                <a:uFillTx/>
                <a:latin typeface="Arial"/>
                <a:ea typeface="SimSun"/>
              </a:rPr>
              <a:t>Click to edit Master text styles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78240" cy="367920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Arial"/>
                <a:ea typeface="SimSun"/>
              </a:rPr>
              <a:t>Click to edit Master text styles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43040" lvl="1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Arial"/>
                <a:ea typeface="SimSun"/>
              </a:rPr>
              <a:t>Second level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Arial"/>
                <a:ea typeface="SimSun"/>
              </a:rPr>
              <a:t>Third level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  <a:ea typeface="SimSun"/>
              </a:rPr>
              <a:t>Fourth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OpenSymbol"/>
              <a:buChar char="»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  <a:ea typeface="SimSun"/>
              </a:rPr>
              <a:t>Fifth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6"/>
          <p:cNvSpPr>
            <a:spLocks noGrp="1"/>
          </p:cNvSpPr>
          <p:nvPr>
            <p:ph type="dt" idx="10"/>
          </p:nvPr>
        </p:nvSpPr>
        <p:spPr>
          <a:xfrm>
            <a:off x="609480" y="6245280"/>
            <a:ext cx="2839320" cy="4708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SimSun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SimSun"/>
              </a:rPr>
              <a:t>&lt;date/time&gt;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" name="PlaceHolder 7"/>
          <p:cNvSpPr>
            <a:spLocks noGrp="1"/>
          </p:cNvSpPr>
          <p:nvPr>
            <p:ph type="ftr" idx="11"/>
          </p:nvPr>
        </p:nvSpPr>
        <p:spPr>
          <a:xfrm>
            <a:off x="4165560" y="6245280"/>
            <a:ext cx="3855240" cy="4708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SimSu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SimSun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" name="PlaceHolder 8"/>
          <p:cNvSpPr>
            <a:spLocks noGrp="1"/>
          </p:cNvSpPr>
          <p:nvPr>
            <p:ph type="sldNum" idx="12"/>
          </p:nvPr>
        </p:nvSpPr>
        <p:spPr>
          <a:xfrm>
            <a:off x="8737560" y="6245280"/>
            <a:ext cx="2839320" cy="4708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10"/>
          <p:cNvPicPr/>
          <p:nvPr/>
        </p:nvPicPr>
        <p:blipFill>
          <a:blip r:embed="rId2"/>
          <a:stretch/>
        </p:blipFill>
        <p:spPr>
          <a:xfrm>
            <a:off x="0" y="0"/>
            <a:ext cx="12186720" cy="6852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" name="PlaceHolder 1"/>
          <p:cNvSpPr>
            <a:spLocks noGrp="1"/>
          </p:cNvSpPr>
          <p:nvPr>
            <p:ph type="dt" idx="13"/>
          </p:nvPr>
        </p:nvSpPr>
        <p:spPr>
          <a:xfrm>
            <a:off x="609480" y="6245280"/>
            <a:ext cx="2839320" cy="4708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SimSun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SimSun"/>
              </a:rPr>
              <a:t>&lt;date/time&gt;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ftr" idx="14"/>
          </p:nvPr>
        </p:nvSpPr>
        <p:spPr>
          <a:xfrm>
            <a:off x="4165560" y="6245280"/>
            <a:ext cx="3855240" cy="4708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SimSu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SimSun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sldNum" idx="15"/>
          </p:nvPr>
        </p:nvSpPr>
        <p:spPr>
          <a:xfrm>
            <a:off x="8737560" y="6245280"/>
            <a:ext cx="2839320" cy="4708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10"/>
          <p:cNvPicPr/>
          <p:nvPr/>
        </p:nvPicPr>
        <p:blipFill>
          <a:blip r:embed="rId2"/>
          <a:stretch/>
        </p:blipFill>
        <p:spPr>
          <a:xfrm>
            <a:off x="0" y="0"/>
            <a:ext cx="12186720" cy="6852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40240" y="457200"/>
            <a:ext cx="3927240" cy="159480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Arial"/>
                <a:ea typeface="SimSun"/>
              </a:rPr>
              <a:t>Click to edit Master title style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183640" y="987480"/>
            <a:ext cx="6166800" cy="486828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Arial"/>
                <a:ea typeface="SimSun"/>
              </a:rPr>
              <a:t>Click to edit Master text styles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43040" lvl="1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Arial"/>
                <a:ea typeface="SimSun"/>
              </a:rPr>
              <a:t>Second level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Arial"/>
                <a:ea typeface="SimSun"/>
              </a:rPr>
              <a:t>Third level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  <a:ea typeface="SimSun"/>
              </a:rPr>
              <a:t>Fourth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OpenSymbol"/>
              <a:buChar char="»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  <a:ea typeface="SimSun"/>
              </a:rPr>
              <a:t>Fifth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840240" y="2057400"/>
            <a:ext cx="3927240" cy="380628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Arial"/>
                <a:ea typeface="SimSun"/>
              </a:rPr>
              <a:t>Click to edit Master text styles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dt" idx="16"/>
          </p:nvPr>
        </p:nvSpPr>
        <p:spPr>
          <a:xfrm>
            <a:off x="609480" y="6245280"/>
            <a:ext cx="2839320" cy="4708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SimSun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SimSun"/>
              </a:rPr>
              <a:t>&lt;date/time&gt;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ftr" idx="17"/>
          </p:nvPr>
        </p:nvSpPr>
        <p:spPr>
          <a:xfrm>
            <a:off x="4165560" y="6245280"/>
            <a:ext cx="3855240" cy="4708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SimSu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SimSun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sldNum" idx="18"/>
          </p:nvPr>
        </p:nvSpPr>
        <p:spPr>
          <a:xfrm>
            <a:off x="8737560" y="6245280"/>
            <a:ext cx="2839320" cy="4708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10"/>
          <p:cNvPicPr/>
          <p:nvPr/>
        </p:nvPicPr>
        <p:blipFill>
          <a:blip r:embed="rId2"/>
          <a:stretch/>
        </p:blipFill>
        <p:spPr>
          <a:xfrm>
            <a:off x="0" y="0"/>
            <a:ext cx="12186720" cy="6852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40240" y="457200"/>
            <a:ext cx="3927240" cy="159480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Arial"/>
                <a:ea typeface="SimSun"/>
              </a:rPr>
              <a:t>Click to edit Master title style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183640" y="987480"/>
            <a:ext cx="6166800" cy="48682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Autofit/>
          </a:bodyPr>
          <a:p>
            <a:pPr marL="431640" indent="-3240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36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36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360" lvl="4" indent="-216000">
              <a:lnSpc>
                <a:spcPct val="100000"/>
              </a:lnSpc>
              <a:spcBef>
                <a:spcPts val="28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840240" y="2057400"/>
            <a:ext cx="3927240" cy="380628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Arial"/>
                <a:ea typeface="SimSun"/>
              </a:rPr>
              <a:t>Click to edit Master text styles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19"/>
          </p:nvPr>
        </p:nvSpPr>
        <p:spPr>
          <a:xfrm>
            <a:off x="609480" y="6245280"/>
            <a:ext cx="2839320" cy="4708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SimSun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SimSun"/>
              </a:rPr>
              <a:t>&lt;date/time&gt;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 idx="20"/>
          </p:nvPr>
        </p:nvSpPr>
        <p:spPr>
          <a:xfrm>
            <a:off x="4165560" y="6245280"/>
            <a:ext cx="3855240" cy="4708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SimSu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SimSun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 idx="21"/>
          </p:nvPr>
        </p:nvSpPr>
        <p:spPr>
          <a:xfrm>
            <a:off x="8737560" y="6245280"/>
            <a:ext cx="2839320" cy="4708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10"/>
          <p:cNvPicPr/>
          <p:nvPr/>
        </p:nvPicPr>
        <p:blipFill>
          <a:blip r:embed="rId2"/>
          <a:stretch/>
        </p:blipFill>
        <p:spPr>
          <a:xfrm>
            <a:off x="0" y="0"/>
            <a:ext cx="12186720" cy="6852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839080" y="190440"/>
            <a:ext cx="2737800" cy="5931720"/>
          </a:xfrm>
          <a:prstGeom prst="rect">
            <a:avLst/>
          </a:prstGeom>
          <a:noFill/>
          <a:ln w="9360">
            <a:noFill/>
          </a:ln>
        </p:spPr>
        <p:txBody>
          <a:bodyPr lIns="45000" rIns="45000" tIns="90000" bIns="90000" anchor="ctr" vert="eaVer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3600" b="0" u="none" strike="noStrike">
                <a:solidFill>
                  <a:schemeClr val="dk1"/>
                </a:solidFill>
                <a:effectLst/>
                <a:uFillTx/>
                <a:latin typeface="Arial"/>
                <a:ea typeface="SimSun"/>
              </a:rPr>
              <a:t>Click to edit Master title style</a:t>
            </a:r>
            <a:endParaRPr lang="en-US" sz="3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90440"/>
            <a:ext cx="8021160" cy="5931720"/>
          </a:xfrm>
          <a:prstGeom prst="rect">
            <a:avLst/>
          </a:prstGeom>
          <a:noFill/>
          <a:ln w="9360">
            <a:noFill/>
          </a:ln>
        </p:spPr>
        <p:txBody>
          <a:bodyPr lIns="45000" rIns="45000" tIns="90000" bIns="90000" anchor="t" vert="eaVer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Arial"/>
                <a:ea typeface="SimSun"/>
              </a:rPr>
              <a:t>Click to edit Master text styles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43040" lvl="1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Arial"/>
                <a:ea typeface="SimSun"/>
              </a:rPr>
              <a:t>Second level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Arial"/>
                <a:ea typeface="SimSun"/>
              </a:rPr>
              <a:t>Third level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  <a:ea typeface="SimSun"/>
              </a:rPr>
              <a:t>Fourth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OpenSymbol"/>
              <a:buChar char="»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  <a:ea typeface="SimSun"/>
              </a:rPr>
              <a:t>Fifth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dt" idx="22"/>
          </p:nvPr>
        </p:nvSpPr>
        <p:spPr>
          <a:xfrm>
            <a:off x="609480" y="6245280"/>
            <a:ext cx="2839320" cy="4708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SimSun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SimSun"/>
              </a:rPr>
              <a:t>&lt;date/time&gt;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ftr" idx="23"/>
          </p:nvPr>
        </p:nvSpPr>
        <p:spPr>
          <a:xfrm>
            <a:off x="4165560" y="6245280"/>
            <a:ext cx="3855240" cy="4708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SimSu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SimSun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sldNum" idx="24"/>
          </p:nvPr>
        </p:nvSpPr>
        <p:spPr>
          <a:xfrm>
            <a:off x="8737560" y="6245280"/>
            <a:ext cx="2839320" cy="4708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10" hidden="1"/>
          <p:cNvPicPr/>
          <p:nvPr/>
        </p:nvPicPr>
        <p:blipFill>
          <a:blip r:embed="rId2"/>
          <a:stretch/>
        </p:blipFill>
        <p:spPr>
          <a:xfrm>
            <a:off x="0" y="0"/>
            <a:ext cx="12186720" cy="6852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4" name="Picture 3"/>
          <p:cNvPicPr/>
          <p:nvPr/>
        </p:nvPicPr>
        <p:blipFill>
          <a:blip r:embed="rId3"/>
          <a:stretch/>
        </p:blipFill>
        <p:spPr>
          <a:xfrm>
            <a:off x="0" y="0"/>
            <a:ext cx="12186720" cy="6852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24240" y="3718080"/>
            <a:ext cx="10937880" cy="107712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 anchor="ctr">
            <a:noAutofit/>
          </a:bodyPr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3600" b="0" u="none" strike="noStrike">
                <a:solidFill>
                  <a:schemeClr val="dk1"/>
                </a:solidFill>
                <a:effectLst/>
                <a:uFillTx/>
                <a:latin typeface="Arial"/>
                <a:ea typeface="SimSun"/>
              </a:rPr>
              <a:t>Click to edit Master title style</a:t>
            </a:r>
            <a:endParaRPr lang="en-US" sz="3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dt" idx="25"/>
          </p:nvPr>
        </p:nvSpPr>
        <p:spPr>
          <a:xfrm>
            <a:off x="609480" y="6245280"/>
            <a:ext cx="2839320" cy="4708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SimSun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SimSun"/>
              </a:rPr>
              <a:t>&lt;date/time&gt;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ftr" idx="26"/>
          </p:nvPr>
        </p:nvSpPr>
        <p:spPr>
          <a:xfrm>
            <a:off x="4165560" y="6245280"/>
            <a:ext cx="3855240" cy="4708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SimSu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SimSun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sldNum" idx="27"/>
          </p:nvPr>
        </p:nvSpPr>
        <p:spPr>
          <a:xfrm>
            <a:off x="8737560" y="6245280"/>
            <a:ext cx="2839320" cy="4708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subTitle"/>
          </p:nvPr>
        </p:nvSpPr>
        <p:spPr>
          <a:xfrm>
            <a:off x="734760" y="1720800"/>
            <a:ext cx="10333080" cy="2895120"/>
          </a:xfrm>
          <a:prstGeom prst="rect">
            <a:avLst/>
          </a:prstGeom>
          <a:noFill/>
          <a:ln w="9360">
            <a:noFill/>
          </a:ln>
        </p:spPr>
        <p:txBody>
          <a:bodyPr lIns="91440" rIns="91440" tIns="45720" bIns="45720" anchor="t">
            <a:noAutofit/>
          </a:bodyPr>
          <a:p>
            <a:pPr algn="ctr">
              <a:lnSpc>
                <a:spcPct val="100000"/>
              </a:lnSpc>
              <a:spcBef>
                <a:spcPts val="859"/>
              </a:spcBef>
              <a:tabLst>
                <a:tab algn="l" pos="0"/>
              </a:tabLst>
            </a:pPr>
            <a:r>
              <a:rPr lang="en-US" sz="4300" b="1" i="1" u="none" strike="noStrike">
                <a:solidFill>
                  <a:srgbClr val="c00000"/>
                </a:solidFill>
                <a:effectLst/>
                <a:uFillTx/>
                <a:latin typeface="Arial"/>
                <a:ea typeface="SimSun"/>
              </a:rPr>
              <a:t>3D Image Segmentation and Quantification of Lysosomes</a:t>
            </a:r>
            <a:endParaRPr lang="en-US" sz="4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859"/>
              </a:spcBef>
              <a:tabLst>
                <a:tab algn="l" pos="0"/>
              </a:tabLst>
            </a:pPr>
            <a:r>
              <a:rPr lang="en-US" sz="4300" b="1" i="1" u="none" strike="noStrike">
                <a:solidFill>
                  <a:srgbClr val="c00000"/>
                </a:solidFill>
                <a:effectLst/>
                <a:uFillTx/>
                <a:latin typeface="Arial"/>
                <a:ea typeface="SimSun"/>
              </a:rPr>
              <a:t>29/1/2025</a:t>
            </a:r>
            <a:endParaRPr lang="en-US" sz="4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859"/>
              </a:spcBef>
              <a:tabLst>
                <a:tab algn="l" pos="0"/>
              </a:tabLst>
            </a:pPr>
            <a:endParaRPr lang="en-US" sz="4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189000"/>
            <a:ext cx="10967400" cy="57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3200" b="1" u="none" strike="noStrike">
                <a:solidFill>
                  <a:srgbClr val="ff0000"/>
                </a:solidFill>
                <a:effectLst/>
                <a:uFillTx/>
                <a:latin typeface="Arial"/>
              </a:rPr>
              <a:t>SKELETONIZE 3D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3" name=""/>
          <p:cNvPicPr/>
          <p:nvPr/>
        </p:nvPicPr>
        <p:blipFill>
          <a:blip r:embed="rId1"/>
          <a:stretch/>
        </p:blipFill>
        <p:spPr>
          <a:xfrm>
            <a:off x="2971800" y="768960"/>
            <a:ext cx="4303800" cy="312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4" name=""/>
          <p:cNvSpPr/>
          <p:nvPr/>
        </p:nvSpPr>
        <p:spPr>
          <a:xfrm>
            <a:off x="228600" y="1143000"/>
            <a:ext cx="11657520" cy="57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It takes a 3D binary object (your neurite mask) and turns it into a 1-voxel-thick “centerline” that preserves the object’s connectivity and overall shape (topology), as much as possible.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Input:</a:t>
            </a: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 a 3D boolean volume mask (True = object, False = background).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Output</a:t>
            </a: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: another 3D boolean volume skel where: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What it does conceptually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skel</a:t>
            </a: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 is a “thin” version of the object.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The structure is reduced to its medial axis / centerline.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Branches remain branches; connections remain connected.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For neurites, this is great because you can: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find endpoints and branch points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estimate local direction at endpoints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connect broken segments by reasoning on a simplified structure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"/>
          <p:cNvSpPr/>
          <p:nvPr/>
        </p:nvSpPr>
        <p:spPr>
          <a:xfrm>
            <a:off x="914400" y="914400"/>
            <a:ext cx="10057320" cy="469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lang="en-US" sz="2600" b="1" u="none" strike="noStrike">
                <a:solidFill>
                  <a:srgbClr val="2a6099"/>
                </a:solidFill>
                <a:effectLst/>
                <a:uFillTx/>
                <a:latin typeface="Arial"/>
                <a:ea typeface="SimSun"/>
              </a:rPr>
              <a:t> It’s a rule-based thinning that keeps topology.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6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What “topology-preserving” means practically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If your original mask has: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OpenSymbol"/>
              <a:buChar char="▪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one connected neurite network → skeleton tends to remain one connected network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OpenSymbol"/>
              <a:buChar char="▪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a branch → skeleton keeps the branch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OpenSymbol"/>
              <a:buChar char="▪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a loop → skeleton keeps a loop (often as a ring-like centerline)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600" b="1" u="none" strike="noStrike">
                <a:solidFill>
                  <a:srgbClr val="2a6099"/>
                </a:solidFill>
                <a:effectLst/>
                <a:uFillTx/>
                <a:latin typeface="Arial"/>
                <a:ea typeface="SimSun"/>
              </a:rPr>
              <a:t>It tries hard not to introduce new disconnections.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" name="PlaceHolder 5"/>
          <p:cNvSpPr/>
          <p:nvPr/>
        </p:nvSpPr>
        <p:spPr>
          <a:xfrm>
            <a:off x="609480" y="235800"/>
            <a:ext cx="1096740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lang="en-US" sz="3200" b="1" u="none" strike="noStrike">
                <a:solidFill>
                  <a:srgbClr val="ff0000"/>
                </a:solidFill>
                <a:effectLst/>
                <a:uFillTx/>
                <a:latin typeface="Arial"/>
                <a:ea typeface="SimSun"/>
              </a:rPr>
              <a:t>SKELETONIZE 3D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4"/>
          <p:cNvSpPr/>
          <p:nvPr/>
        </p:nvSpPr>
        <p:spPr>
          <a:xfrm>
            <a:off x="407520" y="409320"/>
            <a:ext cx="5787720" cy="36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lang="en-US" sz="2400" b="1" u="none" strike="noStrike">
                <a:solidFill>
                  <a:srgbClr val="ff0000"/>
                </a:solidFill>
                <a:effectLst/>
                <a:uFillTx/>
                <a:latin typeface="Arial"/>
                <a:ea typeface="SimSun"/>
              </a:rPr>
              <a:t>GUI  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8" name=""/>
          <p:cNvPicPr/>
          <p:nvPr/>
        </p:nvPicPr>
        <p:blipFill>
          <a:blip r:embed="rId1"/>
          <a:stretch/>
        </p:blipFill>
        <p:spPr>
          <a:xfrm>
            <a:off x="1143000" y="250920"/>
            <a:ext cx="7324560" cy="6372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9" name=""/>
          <p:cNvSpPr/>
          <p:nvPr/>
        </p:nvSpPr>
        <p:spPr>
          <a:xfrm>
            <a:off x="6629400" y="5257800"/>
            <a:ext cx="456480" cy="45648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1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6858000" y="5715000"/>
            <a:ext cx="456480" cy="45648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2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s 1"/>
          <p:cNvSpPr/>
          <p:nvPr/>
        </p:nvSpPr>
        <p:spPr>
          <a:xfrm>
            <a:off x="228960" y="829080"/>
            <a:ext cx="11197800" cy="722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defTabSz="914400">
              <a:lnSpc>
                <a:spcPct val="100000"/>
              </a:lnSpc>
              <a:spcBef>
                <a:spcPts val="904"/>
              </a:spcBef>
              <a:spcAft>
                <a:spcPts val="709"/>
              </a:spcAft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1</a:t>
            </a:r>
            <a:r>
              <a:rPr lang="en-US" sz="16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) MAX_GAP_UM(µm)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This is the maximum distance (in microns) that the program is allowed to jump across to connect two broken neurite ends.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Small value → only connects very small breaks (safer, fewer false connections)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Large value → connects bigger breaks (more aggressive, but can connect the wrong branches)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Micron (µm) is a real-world distance. So max_gap_um = 2 means: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“If two neurite ends are within 2 µm, I’m allowed to draw a bridge.”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How it affects results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Too low: </a:t>
            </a: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real breaks stay disconnected → neurites look fragmented.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Too high: </a:t>
            </a: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“false bridges” appear → branches that are close but unrelated get connected.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40"/>
              </a:spcBef>
              <a:spcAft>
                <a:spcPts val="139"/>
              </a:spcAft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Units:</a:t>
            </a: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 micrometers (µm)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904"/>
              </a:spcBef>
              <a:spcAft>
                <a:spcPts val="709"/>
              </a:spcAft>
            </a:pP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904"/>
              </a:spcBef>
              <a:spcAft>
                <a:spcPts val="709"/>
              </a:spcAft>
            </a:pP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89"/>
              </a:spcAft>
            </a:pP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89"/>
              </a:spcAft>
            </a:pP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" name="PlaceHolder 16"/>
          <p:cNvSpPr/>
          <p:nvPr/>
        </p:nvSpPr>
        <p:spPr>
          <a:xfrm>
            <a:off x="152280" y="29520"/>
            <a:ext cx="5101920" cy="36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lang="en-US" sz="2400" b="1" u="none" strike="noStrike">
                <a:solidFill>
                  <a:srgbClr val="ff0000"/>
                </a:solidFill>
                <a:effectLst/>
                <a:uFillTx/>
                <a:latin typeface="Arial"/>
                <a:ea typeface="SimSun"/>
              </a:rPr>
              <a:t>SHOW ADVANCED SETTINGS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914400" y="3886200"/>
            <a:ext cx="1600200" cy="36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  <a:ea typeface="SimSun"/>
            </a:endParaRPr>
          </a:p>
        </p:txBody>
      </p:sp>
      <p:sp>
        <p:nvSpPr>
          <p:cNvPr id="114" name=""/>
          <p:cNvSpPr/>
          <p:nvPr/>
        </p:nvSpPr>
        <p:spPr>
          <a:xfrm>
            <a:off x="3429000" y="3886200"/>
            <a:ext cx="1828800" cy="36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  <a:ea typeface="SimSun"/>
            </a:endParaRPr>
          </a:p>
        </p:txBody>
      </p:sp>
      <p:sp>
        <p:nvSpPr>
          <p:cNvPr id="115" name=""/>
          <p:cNvSpPr/>
          <p:nvPr/>
        </p:nvSpPr>
        <p:spPr>
          <a:xfrm>
            <a:off x="2514600" y="3657600"/>
            <a:ext cx="1142280" cy="45648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lang="en-US" sz="10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GAP =2 UM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" name=""/>
          <p:cNvSpPr/>
          <p:nvPr/>
        </p:nvSpPr>
        <p:spPr>
          <a:xfrm>
            <a:off x="1828800" y="3657600"/>
            <a:ext cx="685080" cy="22788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lang="en-US" sz="10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End A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3657600" y="3657600"/>
            <a:ext cx="685080" cy="22788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lang="en-US" sz="10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End B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" name=""/>
          <p:cNvSpPr/>
          <p:nvPr/>
        </p:nvSpPr>
        <p:spPr>
          <a:xfrm>
            <a:off x="5943600" y="3657600"/>
            <a:ext cx="5257080" cy="68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If gap ≤ max_gap_um  → program MAY connect them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If gap &gt; max_gap_um  → program will NOT connect them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s 6"/>
          <p:cNvSpPr/>
          <p:nvPr/>
        </p:nvSpPr>
        <p:spPr>
          <a:xfrm>
            <a:off x="228960" y="685800"/>
            <a:ext cx="11197800" cy="845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4"/>
              </a:spcBef>
              <a:spcAft>
                <a:spcPts val="709"/>
              </a:spcAft>
            </a:pPr>
            <a:r>
              <a:rPr lang="en-US" sz="16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2) CLOSING RADIUS VOX(voxels)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This controls a smoothing/repair operation on the neurite mask called “closing”.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Closing does two things: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  <a:buClr>
                <a:srgbClr val="000000"/>
              </a:buClr>
              <a:buFont typeface="Wingdings" charset="2"/>
              <a:buChar char=""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fills small holes inside the neurite mask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  <a:buClr>
                <a:srgbClr val="000000"/>
              </a:buClr>
              <a:buFont typeface="Wingdings" charset="2"/>
              <a:buChar char=""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connects small gaps between nearby pixels/voxels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40"/>
              </a:spcBef>
              <a:spcAft>
                <a:spcPts val="139"/>
              </a:spcAft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Units:</a:t>
            </a: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 voxels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400" b="1" u="none" strike="noStrike">
                <a:solidFill>
                  <a:srgbClr val="2a6099"/>
                </a:solidFill>
                <a:effectLst/>
                <a:uFillTx/>
                <a:latin typeface="Arial"/>
                <a:ea typeface="SimSun"/>
              </a:rPr>
              <a:t>CLOSING_RADIUS_VOX is the size of the “repair brush”, measured in voxels (image grid units).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Voxel =</a:t>
            </a: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 one 3D pixel in your image volume.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ball(N) means a 3D “sphere brush” with radius N voxels.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For example N = 3 voxels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BEFORE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AFTER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40"/>
              </a:spcBef>
              <a:spcAft>
                <a:spcPts val="139"/>
              </a:spcAf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40"/>
              </a:spcBef>
              <a:spcAft>
                <a:spcPts val="139"/>
              </a:spcAf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904"/>
              </a:spcBef>
              <a:spcAft>
                <a:spcPts val="709"/>
              </a:spcAft>
            </a:pP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89"/>
              </a:spcAft>
            </a:pP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89"/>
              </a:spcAft>
            </a:pP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" name="PlaceHolder 17"/>
          <p:cNvSpPr/>
          <p:nvPr/>
        </p:nvSpPr>
        <p:spPr>
          <a:xfrm>
            <a:off x="152280" y="29520"/>
            <a:ext cx="5101920" cy="36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lang="en-US" sz="2400" b="1" u="none" strike="noStrike">
                <a:solidFill>
                  <a:srgbClr val="ff0000"/>
                </a:solidFill>
                <a:effectLst/>
                <a:uFillTx/>
                <a:latin typeface="Arial"/>
                <a:ea typeface="SimSun"/>
              </a:rPr>
              <a:t>SHOW ADVANCED SETTINGS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" name=""/>
          <p:cNvSpPr/>
          <p:nvPr/>
        </p:nvSpPr>
        <p:spPr>
          <a:xfrm>
            <a:off x="1143000" y="5257800"/>
            <a:ext cx="456480" cy="456480"/>
          </a:xfrm>
          <a:prstGeom prst="cube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  <a:ea typeface="SimSun"/>
            </a:endParaRPr>
          </a:p>
        </p:txBody>
      </p:sp>
      <p:sp>
        <p:nvSpPr>
          <p:cNvPr id="122" name=""/>
          <p:cNvSpPr/>
          <p:nvPr/>
        </p:nvSpPr>
        <p:spPr>
          <a:xfrm>
            <a:off x="1600200" y="5257800"/>
            <a:ext cx="456480" cy="456480"/>
          </a:xfrm>
          <a:prstGeom prst="cube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  <a:ea typeface="SimSun"/>
            </a:endParaRPr>
          </a:p>
        </p:txBody>
      </p:sp>
      <p:sp>
        <p:nvSpPr>
          <p:cNvPr id="123" name=""/>
          <p:cNvSpPr/>
          <p:nvPr/>
        </p:nvSpPr>
        <p:spPr>
          <a:xfrm>
            <a:off x="1143000" y="5257800"/>
            <a:ext cx="456480" cy="456480"/>
          </a:xfrm>
          <a:prstGeom prst="cube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  <a:ea typeface="SimSun"/>
            </a:endParaRPr>
          </a:p>
        </p:txBody>
      </p:sp>
      <p:sp>
        <p:nvSpPr>
          <p:cNvPr id="124" name=""/>
          <p:cNvSpPr/>
          <p:nvPr/>
        </p:nvSpPr>
        <p:spPr>
          <a:xfrm>
            <a:off x="4343400" y="5257800"/>
            <a:ext cx="456480" cy="456480"/>
          </a:xfrm>
          <a:prstGeom prst="cube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  <a:ea typeface="SimSun"/>
            </a:endParaRPr>
          </a:p>
        </p:txBody>
      </p:sp>
      <p:sp>
        <p:nvSpPr>
          <p:cNvPr id="125" name=""/>
          <p:cNvSpPr/>
          <p:nvPr/>
        </p:nvSpPr>
        <p:spPr>
          <a:xfrm>
            <a:off x="3429000" y="5257800"/>
            <a:ext cx="456480" cy="456480"/>
          </a:xfrm>
          <a:prstGeom prst="cube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  <a:ea typeface="SimSun"/>
            </a:endParaRPr>
          </a:p>
        </p:txBody>
      </p:sp>
      <p:sp>
        <p:nvSpPr>
          <p:cNvPr id="126" name=""/>
          <p:cNvSpPr/>
          <p:nvPr/>
        </p:nvSpPr>
        <p:spPr>
          <a:xfrm>
            <a:off x="3886200" y="5257800"/>
            <a:ext cx="456480" cy="456480"/>
          </a:xfrm>
          <a:prstGeom prst="cube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  <a:ea typeface="SimSun"/>
            </a:endParaRPr>
          </a:p>
        </p:txBody>
      </p:sp>
      <p:sp>
        <p:nvSpPr>
          <p:cNvPr id="127" name=""/>
          <p:cNvSpPr/>
          <p:nvPr/>
        </p:nvSpPr>
        <p:spPr>
          <a:xfrm>
            <a:off x="1143000" y="6172200"/>
            <a:ext cx="456480" cy="456480"/>
          </a:xfrm>
          <a:prstGeom prst="cube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  <a:ea typeface="SimSun"/>
            </a:endParaRPr>
          </a:p>
        </p:txBody>
      </p:sp>
      <p:sp>
        <p:nvSpPr>
          <p:cNvPr id="128" name=""/>
          <p:cNvSpPr/>
          <p:nvPr/>
        </p:nvSpPr>
        <p:spPr>
          <a:xfrm>
            <a:off x="1600200" y="6172200"/>
            <a:ext cx="456480" cy="456480"/>
          </a:xfrm>
          <a:prstGeom prst="cube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  <a:ea typeface="SimSun"/>
            </a:endParaRPr>
          </a:p>
        </p:txBody>
      </p:sp>
      <p:sp>
        <p:nvSpPr>
          <p:cNvPr id="129" name=""/>
          <p:cNvSpPr/>
          <p:nvPr/>
        </p:nvSpPr>
        <p:spPr>
          <a:xfrm>
            <a:off x="3429000" y="6172200"/>
            <a:ext cx="456480" cy="456480"/>
          </a:xfrm>
          <a:prstGeom prst="cube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  <a:ea typeface="SimSun"/>
            </a:endParaRPr>
          </a:p>
        </p:txBody>
      </p:sp>
      <p:sp>
        <p:nvSpPr>
          <p:cNvPr id="130" name=""/>
          <p:cNvSpPr/>
          <p:nvPr/>
        </p:nvSpPr>
        <p:spPr>
          <a:xfrm>
            <a:off x="3886200" y="6172200"/>
            <a:ext cx="456480" cy="456480"/>
          </a:xfrm>
          <a:prstGeom prst="cube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  <a:ea typeface="SimSun"/>
            </a:endParaRPr>
          </a:p>
        </p:txBody>
      </p:sp>
      <p:sp>
        <p:nvSpPr>
          <p:cNvPr id="131" name=""/>
          <p:cNvSpPr/>
          <p:nvPr/>
        </p:nvSpPr>
        <p:spPr>
          <a:xfrm>
            <a:off x="4343400" y="6172200"/>
            <a:ext cx="456480" cy="456480"/>
          </a:xfrm>
          <a:prstGeom prst="cube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  <a:ea typeface="SimSun"/>
            </a:endParaRPr>
          </a:p>
        </p:txBody>
      </p:sp>
      <p:sp>
        <p:nvSpPr>
          <p:cNvPr id="132" name=""/>
          <p:cNvSpPr/>
          <p:nvPr/>
        </p:nvSpPr>
        <p:spPr>
          <a:xfrm>
            <a:off x="2057400" y="6172200"/>
            <a:ext cx="456480" cy="456480"/>
          </a:xfrm>
          <a:prstGeom prst="cube">
            <a:avLst>
              <a:gd name="adj" fmla="val 25000"/>
            </a:avLst>
          </a:pr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lang="en-US" sz="1800" b="0" u="none" strike="noStrike">
                <a:solidFill>
                  <a:srgbClr val="ffffff"/>
                </a:solidFill>
                <a:effectLst/>
                <a:uFillTx/>
                <a:latin typeface="Arial"/>
                <a:ea typeface="SimSun"/>
              </a:rPr>
              <a:t>1</a:t>
            </a:r>
            <a:endParaRPr lang="en-US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2514600" y="6172200"/>
            <a:ext cx="456480" cy="456480"/>
          </a:xfrm>
          <a:prstGeom prst="cube">
            <a:avLst>
              <a:gd name="adj" fmla="val 25000"/>
            </a:avLst>
          </a:pr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lang="en-US" sz="1800" b="0" u="none" strike="noStrike">
                <a:solidFill>
                  <a:srgbClr val="ffffff"/>
                </a:solidFill>
                <a:effectLst/>
                <a:uFillTx/>
                <a:latin typeface="Arial"/>
                <a:ea typeface="SimSun"/>
              </a:rPr>
              <a:t>2</a:t>
            </a:r>
            <a:endParaRPr lang="en-US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2971800" y="6172200"/>
            <a:ext cx="456480" cy="456480"/>
          </a:xfrm>
          <a:prstGeom prst="cube">
            <a:avLst>
              <a:gd name="adj" fmla="val 25000"/>
            </a:avLst>
          </a:pr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lang="en-US" sz="1800" b="0" u="none" strike="noStrike">
                <a:solidFill>
                  <a:srgbClr val="ffffff"/>
                </a:solidFill>
                <a:effectLst/>
                <a:uFillTx/>
                <a:latin typeface="Arial"/>
                <a:ea typeface="SimSun"/>
              </a:rPr>
              <a:t>3</a:t>
            </a:r>
            <a:endParaRPr lang="en-US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5" name=""/>
          <p:cNvSpPr/>
          <p:nvPr/>
        </p:nvSpPr>
        <p:spPr>
          <a:xfrm>
            <a:off x="5029200" y="6172200"/>
            <a:ext cx="274248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lang="en-US" sz="18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3 VOXELS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" name=""/>
          <p:cNvSpPr/>
          <p:nvPr/>
        </p:nvSpPr>
        <p:spPr>
          <a:xfrm>
            <a:off x="5943600" y="4343400"/>
            <a:ext cx="4571280" cy="178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lang="en-US" sz="16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How it affects results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i="1" u="sng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Small radius (e.g. 0–9):</a:t>
            </a:r>
            <a:r>
              <a:rPr lang="en-US" sz="16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 light cleanup; preserves fine branches.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i="1" u="sng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Large radius (&gt; 9)</a:t>
            </a:r>
            <a:r>
              <a:rPr lang="en-US" sz="16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: heavy cleanup; can merge nearby branches or thicken neurites too much</a:t>
            </a:r>
            <a:r>
              <a:rPr lang="en-US" sz="10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.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9360" y="74160"/>
            <a:ext cx="10967400" cy="634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lnSpc>
                <a:spcPct val="150000"/>
              </a:lnSpc>
              <a:buNone/>
              <a:tabLst>
                <a:tab algn="l" pos="0"/>
              </a:tabLst>
            </a:pPr>
            <a:r>
              <a:rPr lang="en-US" sz="3200" b="1" u="none" strike="noStrike">
                <a:solidFill>
                  <a:srgbClr val="000000"/>
                </a:solidFill>
                <a:effectLst/>
                <a:uFillTx/>
                <a:latin typeface="Arial"/>
                <a:ea typeface="Microsoft YaHei"/>
              </a:rPr>
              <a:t>FILES:</a:t>
            </a:r>
            <a:br>
              <a:rPr sz="3200"/>
            </a:br>
            <a:r>
              <a:rPr lang="en-US" sz="3200" b="0" i="1" u="none" strike="noStrike">
                <a:solidFill>
                  <a:srgbClr val="000000"/>
                </a:solidFill>
                <a:effectLst/>
                <a:uFillTx/>
                <a:latin typeface="Arial"/>
                <a:ea typeface="Microsoft YaHei"/>
              </a:rPr>
              <a:t>-Airy scan_40A_UAS-TMEM-HA_axon_0h_again_2_051222</a:t>
            </a:r>
            <a:br>
              <a:rPr sz="3200"/>
            </a:br>
            <a:r>
              <a:rPr lang="en-US" sz="3200" b="0" i="1" u="none" strike="noStrike">
                <a:solidFill>
                  <a:srgbClr val="000000"/>
                </a:solidFill>
                <a:effectLst/>
                <a:uFillTx/>
                <a:latin typeface="Arial"/>
                <a:ea typeface="Microsoft YaHei"/>
              </a:rPr>
              <a:t>-Airy scan_40A_UAS-TMEM-HA_axon_0h_again_3_051222</a:t>
            </a:r>
            <a:br>
              <a:rPr sz="3200"/>
            </a:br>
            <a:r>
              <a:rPr lang="en-US" sz="3200" b="0" i="1" u="none" strike="noStrike">
                <a:solidFill>
                  <a:srgbClr val="ff0000"/>
                </a:solidFill>
                <a:effectLst/>
                <a:uFillTx/>
                <a:latin typeface="Arial"/>
                <a:ea typeface="Microsoft YaHei"/>
              </a:rPr>
              <a:t>-Airy scan_40A_UAS-TMEM-HA_axons_6h_1_150123</a:t>
            </a:r>
            <a:br>
              <a:rPr sz="3200"/>
            </a:br>
            <a:r>
              <a:rPr lang="en-US" sz="3200" b="0" i="1" u="none" strike="noStrike">
                <a:solidFill>
                  <a:srgbClr val="ff0000"/>
                </a:solidFill>
                <a:effectLst/>
                <a:uFillTx/>
                <a:latin typeface="Arial"/>
                <a:ea typeface="Microsoft YaHei"/>
              </a:rPr>
              <a:t>-Airy scan_40A_UAS-TMEM-HA_axons_8h_1_150123</a:t>
            </a:r>
            <a:br>
              <a:rPr sz="3200"/>
            </a:br>
            <a:r>
              <a:rPr lang="en-US" sz="3200" b="0" i="1" u="none" strike="noStrike">
                <a:solidFill>
                  <a:srgbClr val="ff0000"/>
                </a:solidFill>
                <a:effectLst/>
                <a:uFillTx/>
                <a:latin typeface="Arial"/>
                <a:ea typeface="Microsoft YaHei"/>
              </a:rPr>
              <a:t>-Airy scan_40A_UAS-TMEM-HA_axons_8h_2_150123</a:t>
            </a:r>
            <a:br>
              <a:rPr sz="3200"/>
            </a:br>
            <a:r>
              <a:rPr lang="en-US" sz="3200" b="0" i="1" u="none" strike="noStrike">
                <a:solidFill>
                  <a:srgbClr val="ff0000"/>
                </a:solidFill>
                <a:effectLst/>
                <a:uFillTx/>
                <a:latin typeface="Arial"/>
                <a:ea typeface="Microsoft YaHei"/>
              </a:rPr>
              <a:t>-Airy scan_40A_UAS-TMEM-HA_axons_8h_4_150123</a:t>
            </a:r>
            <a:br>
              <a:rPr sz="3200"/>
            </a:br>
            <a:br>
              <a:rPr sz="3200"/>
            </a:b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143280"/>
            <a:ext cx="10967400" cy="67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4400" b="1" u="none" strike="noStrike">
                <a:solidFill>
                  <a:srgbClr val="ff0000"/>
                </a:solidFill>
                <a:effectLst/>
                <a:uFillTx/>
                <a:latin typeface="Arial"/>
              </a:rPr>
              <a:t>0H 2</a:t>
            </a: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" name="Rectangles 104"/>
          <p:cNvSpPr/>
          <p:nvPr/>
        </p:nvSpPr>
        <p:spPr>
          <a:xfrm>
            <a:off x="0" y="1143000"/>
            <a:ext cx="2512080" cy="52552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Erosion = 6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Thresholding = 0.001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margin um = 0.5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overlap alpha = 0.4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viz min voxels = 2000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CLOSING = 4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max_gap_UM = 2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0" name=""/>
          <p:cNvPicPr/>
          <p:nvPr/>
        </p:nvPicPr>
        <p:blipFill>
          <a:blip r:embed="rId1"/>
          <a:stretch/>
        </p:blipFill>
        <p:spPr>
          <a:xfrm>
            <a:off x="2743200" y="1126440"/>
            <a:ext cx="4448160" cy="4816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1" name=""/>
          <p:cNvPicPr/>
          <p:nvPr/>
        </p:nvPicPr>
        <p:blipFill>
          <a:blip r:embed="rId2"/>
          <a:stretch/>
        </p:blipFill>
        <p:spPr>
          <a:xfrm>
            <a:off x="7543800" y="1143000"/>
            <a:ext cx="4401360" cy="4816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142560"/>
            <a:ext cx="10967400" cy="67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4400" b="1" u="none" strike="noStrike">
                <a:solidFill>
                  <a:srgbClr val="ff0000"/>
                </a:solidFill>
                <a:effectLst/>
                <a:uFillTx/>
                <a:latin typeface="Arial"/>
              </a:rPr>
              <a:t>0H 2</a:t>
            </a: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3" name="Picture 108"/>
          <p:cNvPicPr/>
          <p:nvPr/>
        </p:nvPicPr>
        <p:blipFill>
          <a:blip r:embed="rId1"/>
          <a:stretch/>
        </p:blipFill>
        <p:spPr>
          <a:xfrm>
            <a:off x="685800" y="931680"/>
            <a:ext cx="4942080" cy="5238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4" name="Picture 109"/>
          <p:cNvPicPr/>
          <p:nvPr/>
        </p:nvPicPr>
        <p:blipFill>
          <a:blip r:embed="rId2"/>
          <a:stretch/>
        </p:blipFill>
        <p:spPr>
          <a:xfrm>
            <a:off x="6172200" y="931680"/>
            <a:ext cx="4340880" cy="52257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142560"/>
            <a:ext cx="10967400" cy="67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4400" b="1" u="none" strike="noStrike">
                <a:solidFill>
                  <a:srgbClr val="ff0000"/>
                </a:solidFill>
                <a:effectLst/>
                <a:uFillTx/>
                <a:latin typeface="Arial"/>
              </a:rPr>
              <a:t>0H 3</a:t>
            </a: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6" name="Rectangles 111"/>
          <p:cNvSpPr/>
          <p:nvPr/>
        </p:nvSpPr>
        <p:spPr>
          <a:xfrm>
            <a:off x="360" y="1143360"/>
            <a:ext cx="2512080" cy="52552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Erosion = 4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Thresholding = 0.001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margin um = 0.5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overlap alpha = 0.4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viz min voxels = 2000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CLOSING = 9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max_gap_UM = 2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7" name=""/>
          <p:cNvPicPr/>
          <p:nvPr/>
        </p:nvPicPr>
        <p:blipFill>
          <a:blip r:embed="rId1"/>
          <a:stretch/>
        </p:blipFill>
        <p:spPr>
          <a:xfrm>
            <a:off x="2683440" y="1371600"/>
            <a:ext cx="4631400" cy="4800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8" name=""/>
          <p:cNvPicPr/>
          <p:nvPr/>
        </p:nvPicPr>
        <p:blipFill>
          <a:blip r:embed="rId2"/>
          <a:stretch/>
        </p:blipFill>
        <p:spPr>
          <a:xfrm>
            <a:off x="7373880" y="1371600"/>
            <a:ext cx="4512960" cy="48340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142560"/>
            <a:ext cx="10967400" cy="67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4400" b="1" u="none" strike="noStrike">
                <a:solidFill>
                  <a:srgbClr val="ff0000"/>
                </a:solidFill>
                <a:effectLst/>
                <a:uFillTx/>
                <a:latin typeface="Arial"/>
              </a:rPr>
              <a:t>0H 3</a:t>
            </a: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0" name="Picture 115"/>
          <p:cNvPicPr/>
          <p:nvPr/>
        </p:nvPicPr>
        <p:blipFill>
          <a:blip r:embed="rId1"/>
          <a:stretch/>
        </p:blipFill>
        <p:spPr>
          <a:xfrm>
            <a:off x="475920" y="914400"/>
            <a:ext cx="5236560" cy="5466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1" name="Picture 116"/>
          <p:cNvPicPr/>
          <p:nvPr/>
        </p:nvPicPr>
        <p:blipFill>
          <a:blip r:embed="rId2"/>
          <a:stretch/>
        </p:blipFill>
        <p:spPr>
          <a:xfrm>
            <a:off x="5943600" y="914400"/>
            <a:ext cx="4828320" cy="5483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143000" y="2743200"/>
            <a:ext cx="10967400" cy="756720"/>
          </a:xfrm>
          <a:prstGeom prst="rect">
            <a:avLst/>
          </a:prstGeom>
          <a:noFill/>
          <a:ln w="936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3600" b="1" u="none" strike="noStrike">
                <a:solidFill>
                  <a:srgbClr val="ff0000"/>
                </a:solidFill>
                <a:effectLst/>
                <a:uFillTx/>
                <a:latin typeface="Arial"/>
                <a:ea typeface="SimSun"/>
              </a:rPr>
              <a:t>GUI CELLS</a:t>
            </a:r>
            <a:endParaRPr lang="en-US" sz="3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142560"/>
            <a:ext cx="10967400" cy="67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4400" b="1" u="none" strike="noStrike">
                <a:solidFill>
                  <a:srgbClr val="ff0000"/>
                </a:solidFill>
                <a:effectLst/>
                <a:uFillTx/>
                <a:latin typeface="Arial"/>
              </a:rPr>
              <a:t>6H 1</a:t>
            </a: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" name="Rectangles 2"/>
          <p:cNvSpPr/>
          <p:nvPr/>
        </p:nvSpPr>
        <p:spPr>
          <a:xfrm>
            <a:off x="360" y="1143360"/>
            <a:ext cx="2512080" cy="52552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Erosion = 15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Thresholding = 0.01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margin um = 0.5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overlap alpha = 0.4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viz min voxels = 2000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CLOSING = 2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max_gap_UM = 2.5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4" name=""/>
          <p:cNvPicPr/>
          <p:nvPr/>
        </p:nvPicPr>
        <p:blipFill>
          <a:blip r:embed="rId1"/>
          <a:stretch/>
        </p:blipFill>
        <p:spPr>
          <a:xfrm>
            <a:off x="2214360" y="1600200"/>
            <a:ext cx="4642920" cy="4625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5" name=""/>
          <p:cNvPicPr/>
          <p:nvPr/>
        </p:nvPicPr>
        <p:blipFill>
          <a:blip r:embed="rId2"/>
          <a:stretch/>
        </p:blipFill>
        <p:spPr>
          <a:xfrm>
            <a:off x="7298280" y="1600200"/>
            <a:ext cx="4588200" cy="4571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142560"/>
            <a:ext cx="10967400" cy="67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4400" b="1" u="none" strike="noStrike">
                <a:solidFill>
                  <a:srgbClr val="ff0000"/>
                </a:solidFill>
                <a:effectLst/>
                <a:uFillTx/>
                <a:latin typeface="Arial"/>
              </a:rPr>
              <a:t>6H 1</a:t>
            </a: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7" name=""/>
          <p:cNvPicPr/>
          <p:nvPr/>
        </p:nvPicPr>
        <p:blipFill>
          <a:blip r:embed="rId1"/>
          <a:stretch/>
        </p:blipFill>
        <p:spPr>
          <a:xfrm>
            <a:off x="685800" y="914400"/>
            <a:ext cx="5454720" cy="5257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8" name=""/>
          <p:cNvPicPr/>
          <p:nvPr/>
        </p:nvPicPr>
        <p:blipFill>
          <a:blip r:embed="rId2"/>
          <a:stretch/>
        </p:blipFill>
        <p:spPr>
          <a:xfrm>
            <a:off x="6788160" y="923760"/>
            <a:ext cx="5098320" cy="5247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142560"/>
            <a:ext cx="10967400" cy="67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4400" b="1" u="none" strike="noStrike">
                <a:solidFill>
                  <a:srgbClr val="ff0000"/>
                </a:solidFill>
                <a:effectLst/>
                <a:uFillTx/>
                <a:latin typeface="Arial"/>
              </a:rPr>
              <a:t>8H 2</a:t>
            </a: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0" name="Rectangles 4"/>
          <p:cNvSpPr/>
          <p:nvPr/>
        </p:nvSpPr>
        <p:spPr>
          <a:xfrm>
            <a:off x="360" y="1143360"/>
            <a:ext cx="2512080" cy="52552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Erosion = 11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Thresholding = 0.01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margin um = 0.5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overlap alpha = 0.4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viz min voxels = 2000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CLOSING = 4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max_gap_UM = 2.5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1" name=""/>
          <p:cNvPicPr/>
          <p:nvPr/>
        </p:nvPicPr>
        <p:blipFill>
          <a:blip r:embed="rId1"/>
          <a:stretch/>
        </p:blipFill>
        <p:spPr>
          <a:xfrm>
            <a:off x="1981080" y="1295280"/>
            <a:ext cx="5104800" cy="5104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2" name=""/>
          <p:cNvPicPr/>
          <p:nvPr/>
        </p:nvPicPr>
        <p:blipFill>
          <a:blip r:embed="rId2"/>
          <a:stretch/>
        </p:blipFill>
        <p:spPr>
          <a:xfrm>
            <a:off x="7162920" y="1295280"/>
            <a:ext cx="5028480" cy="5104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142560"/>
            <a:ext cx="10967400" cy="67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4400" b="1" u="none" strike="noStrike">
                <a:solidFill>
                  <a:srgbClr val="ff0000"/>
                </a:solidFill>
                <a:effectLst/>
                <a:uFillTx/>
                <a:latin typeface="Arial"/>
              </a:rPr>
              <a:t>8H 2</a:t>
            </a: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4" name=""/>
          <p:cNvPicPr/>
          <p:nvPr/>
        </p:nvPicPr>
        <p:blipFill>
          <a:blip r:embed="rId1"/>
          <a:stretch/>
        </p:blipFill>
        <p:spPr>
          <a:xfrm>
            <a:off x="457200" y="1143000"/>
            <a:ext cx="5171400" cy="5066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5" name=""/>
          <p:cNvPicPr/>
          <p:nvPr/>
        </p:nvPicPr>
        <p:blipFill>
          <a:blip r:embed="rId2"/>
          <a:stretch/>
        </p:blipFill>
        <p:spPr>
          <a:xfrm>
            <a:off x="6019560" y="1143000"/>
            <a:ext cx="5250600" cy="5028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142560"/>
            <a:ext cx="10967400" cy="67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4400" b="1" u="none" strike="noStrike">
                <a:solidFill>
                  <a:srgbClr val="ff0000"/>
                </a:solidFill>
                <a:effectLst/>
                <a:uFillTx/>
                <a:latin typeface="Arial"/>
              </a:rPr>
              <a:t>8H 4</a:t>
            </a: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7" name="Rectangles 5"/>
          <p:cNvSpPr/>
          <p:nvPr/>
        </p:nvSpPr>
        <p:spPr>
          <a:xfrm>
            <a:off x="360" y="1143360"/>
            <a:ext cx="2512080" cy="52552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Erosion = 14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Thresholding = 0.01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margin um = 0.5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overlap alpha = 0.4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viz min voxels = 2000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CLOSING = 3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max_gap_UM = 2.5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8" name=""/>
          <p:cNvPicPr/>
          <p:nvPr/>
        </p:nvPicPr>
        <p:blipFill>
          <a:blip r:embed="rId1"/>
          <a:stretch/>
        </p:blipFill>
        <p:spPr>
          <a:xfrm>
            <a:off x="2057400" y="1143000"/>
            <a:ext cx="5076360" cy="5076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9" name=""/>
          <p:cNvPicPr/>
          <p:nvPr/>
        </p:nvPicPr>
        <p:blipFill>
          <a:blip r:embed="rId2"/>
          <a:stretch/>
        </p:blipFill>
        <p:spPr>
          <a:xfrm>
            <a:off x="7172280" y="1143000"/>
            <a:ext cx="5019120" cy="5076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142560"/>
            <a:ext cx="10967400" cy="67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4400" b="1" u="none" strike="noStrike">
                <a:solidFill>
                  <a:srgbClr val="ff0000"/>
                </a:solidFill>
                <a:effectLst/>
                <a:uFillTx/>
                <a:latin typeface="Arial"/>
              </a:rPr>
              <a:t>8H 4</a:t>
            </a: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1" name=""/>
          <p:cNvPicPr/>
          <p:nvPr/>
        </p:nvPicPr>
        <p:blipFill>
          <a:blip r:embed="rId1"/>
          <a:stretch/>
        </p:blipFill>
        <p:spPr>
          <a:xfrm>
            <a:off x="457200" y="1076040"/>
            <a:ext cx="5485680" cy="5506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2" name=""/>
          <p:cNvPicPr/>
          <p:nvPr/>
        </p:nvPicPr>
        <p:blipFill>
          <a:blip r:embed="rId2"/>
          <a:stretch/>
        </p:blipFill>
        <p:spPr>
          <a:xfrm>
            <a:off x="6172200" y="1076040"/>
            <a:ext cx="5257080" cy="5505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142560"/>
            <a:ext cx="10967400" cy="67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4400" b="1" u="none" strike="noStrike">
                <a:solidFill>
                  <a:srgbClr val="ff0000"/>
                </a:solidFill>
                <a:effectLst/>
                <a:uFillTx/>
                <a:latin typeface="Arial"/>
              </a:rPr>
              <a:t>8H 1</a:t>
            </a: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4" name="Rectangles 3"/>
          <p:cNvSpPr/>
          <p:nvPr/>
        </p:nvSpPr>
        <p:spPr>
          <a:xfrm>
            <a:off x="360" y="1143360"/>
            <a:ext cx="2512080" cy="52552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Erosion = 12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Thresholding = 0.01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margin um = 0.5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overlap alpha = 0.4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viz min voxels = 2000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CLOSING = 1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max_gap_UM = 2.5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5" name=""/>
          <p:cNvPicPr/>
          <p:nvPr/>
        </p:nvPicPr>
        <p:blipFill>
          <a:blip r:embed="rId1"/>
          <a:stretch/>
        </p:blipFill>
        <p:spPr>
          <a:xfrm>
            <a:off x="2057400" y="1600200"/>
            <a:ext cx="4469040" cy="4525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6" name=""/>
          <p:cNvPicPr/>
          <p:nvPr/>
        </p:nvPicPr>
        <p:blipFill>
          <a:blip r:embed="rId2"/>
          <a:stretch/>
        </p:blipFill>
        <p:spPr>
          <a:xfrm>
            <a:off x="6858000" y="1592280"/>
            <a:ext cx="4538880" cy="4579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480" y="142560"/>
            <a:ext cx="10967400" cy="67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4400" b="1" u="none" strike="noStrike">
                <a:solidFill>
                  <a:srgbClr val="ff0000"/>
                </a:solidFill>
                <a:effectLst/>
                <a:uFillTx/>
                <a:latin typeface="Arial"/>
              </a:rPr>
              <a:t>8H 1</a:t>
            </a: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8" name=""/>
          <p:cNvPicPr/>
          <p:nvPr/>
        </p:nvPicPr>
        <p:blipFill>
          <a:blip r:embed="rId1"/>
          <a:stretch/>
        </p:blipFill>
        <p:spPr>
          <a:xfrm>
            <a:off x="228600" y="914400"/>
            <a:ext cx="5048640" cy="5028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9" name=""/>
          <p:cNvPicPr/>
          <p:nvPr/>
        </p:nvPicPr>
        <p:blipFill>
          <a:blip r:embed="rId2"/>
          <a:stretch/>
        </p:blipFill>
        <p:spPr>
          <a:xfrm>
            <a:off x="5797800" y="914400"/>
            <a:ext cx="4717080" cy="50907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1"/>
          <p:cNvPicPr/>
          <p:nvPr/>
        </p:nvPicPr>
        <p:blipFill>
          <a:blip r:embed="rId1"/>
          <a:stretch/>
        </p:blipFill>
        <p:spPr>
          <a:xfrm>
            <a:off x="1596960" y="1268280"/>
            <a:ext cx="8688240" cy="4657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4" name="PlaceHolder 4"/>
          <p:cNvSpPr/>
          <p:nvPr/>
        </p:nvSpPr>
        <p:spPr>
          <a:xfrm>
            <a:off x="152280" y="-154080"/>
            <a:ext cx="5787720" cy="109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lang="en-US" sz="2400" b="1" u="none" strike="noStrike">
                <a:solidFill>
                  <a:srgbClr val="ff0000"/>
                </a:solidFill>
                <a:effectLst/>
                <a:uFillTx/>
                <a:latin typeface="Arial"/>
                <a:ea typeface="SimSun"/>
              </a:rPr>
              <a:t>GUI WITHOUT ADVANCED SETTINGS 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10272960" y="1484640"/>
            <a:ext cx="453600" cy="45360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1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10272960" y="2059200"/>
            <a:ext cx="453600" cy="45360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2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Oval 76"/>
          <p:cNvSpPr/>
          <p:nvPr/>
        </p:nvSpPr>
        <p:spPr>
          <a:xfrm>
            <a:off x="5664240" y="2361960"/>
            <a:ext cx="453600" cy="45360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3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5664240" y="2817360"/>
            <a:ext cx="453600" cy="45360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4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5664240" y="3200400"/>
            <a:ext cx="453600" cy="45360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5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5664240" y="3573000"/>
            <a:ext cx="453600" cy="45360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6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5664240" y="4345920"/>
            <a:ext cx="453600" cy="45360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9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1271880" y="4028400"/>
            <a:ext cx="453600" cy="45360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7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10200600" y="4028400"/>
            <a:ext cx="453600" cy="45360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8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" name="Oval 83"/>
          <p:cNvSpPr/>
          <p:nvPr/>
        </p:nvSpPr>
        <p:spPr>
          <a:xfrm>
            <a:off x="3792240" y="4869000"/>
            <a:ext cx="684000" cy="45360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10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52280" y="24840"/>
            <a:ext cx="5101920" cy="73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2400" b="1" u="none" strike="noStrike">
                <a:solidFill>
                  <a:srgbClr val="ff0000"/>
                </a:solidFill>
                <a:effectLst/>
                <a:uFillTx/>
                <a:latin typeface="Arial"/>
              </a:rPr>
              <a:t>Inputs and buttons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" name="Rectangles 85"/>
          <p:cNvSpPr/>
          <p:nvPr/>
        </p:nvSpPr>
        <p:spPr>
          <a:xfrm>
            <a:off x="403920" y="930240"/>
            <a:ext cx="11369520" cy="635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defTabSz="914400">
              <a:lnSpc>
                <a:spcPct val="100000"/>
              </a:lnSpc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1) Image file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Text box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Shows the full path of the file you selected (.czi, .tif, .tiff).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Browse… (button)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Opens a file picker. When you choose a file, the GUI also auto-suggests an output folder (same directory as the image + </a:t>
            </a: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	</a:t>
            </a: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	</a:t>
            </a: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     timestamp) if the output field is empty.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2) Output folder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Text box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Where all outputs are written:datasets, videos and pictures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Browse… (button)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Lets you choose a parent folder.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The script then makes a new timestamped folder inside it (based on the image name).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3) ERODE_MULT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ERODE_MULT (input): </a:t>
            </a: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A multiplier / additive factor used in your auto morphology stage.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Units:</a:t>
            </a: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 unitless (it becomes a voxel radius for erosion).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Effect: </a:t>
            </a: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higher values generally shrink the mask more (more erosion).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For neurites: </a:t>
            </a: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too high will break thin branches.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Typical: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Image with little noise: 0-2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Image with a lot of noise: &gt;=3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3"/>
          <p:cNvSpPr/>
          <p:nvPr/>
        </p:nvSpPr>
        <p:spPr>
          <a:xfrm>
            <a:off x="152280" y="28800"/>
            <a:ext cx="5101920" cy="72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lang="en-US" sz="2400" b="1" u="none" strike="noStrike">
                <a:solidFill>
                  <a:srgbClr val="ff0000"/>
                </a:solidFill>
                <a:effectLst/>
                <a:uFillTx/>
                <a:latin typeface="Arial"/>
                <a:ea typeface="SimSun"/>
              </a:rPr>
              <a:t>Inputs and buttons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" name="Rectangles 87"/>
          <p:cNvSpPr/>
          <p:nvPr/>
        </p:nvSpPr>
        <p:spPr>
          <a:xfrm>
            <a:off x="228600" y="684000"/>
            <a:ext cx="11426400" cy="555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lang="en-US" sz="16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4) Blob_log threshold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lang="en-US" sz="18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Input: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Controls how strict the lysosome detection is using the function </a:t>
            </a: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blog_log</a:t>
            </a: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.It’s basically the minimum “blob response” required to call something a blob.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lang="en-US" sz="1400" b="1" u="sng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Units:</a:t>
            </a: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 </a:t>
            </a: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unitless.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lang="en-US" sz="1400" b="1" u="sng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Effect: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Lower threshold → more detections (including noise)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Higher threshold → fewer detections (may miss lysosomes)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Typical: 0.001–0.05, depends on intensity / noise.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89"/>
              </a:spcAft>
            </a:pPr>
            <a:r>
              <a:rPr lang="en-US" sz="1600" b="1" u="none" strike="noStrike">
                <a:solidFill>
                  <a:srgbClr val="000000"/>
                </a:solidFill>
                <a:effectLst/>
                <a:uFillTx/>
                <a:latin typeface="Arial"/>
                <a:ea typeface="Microsoft YaHei"/>
              </a:rPr>
              <a:t>5) Min lysosome diameter(µm)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lang="en-US" sz="1600" b="1" u="none" strike="noStrike">
                <a:solidFill>
                  <a:srgbClr val="000000"/>
                </a:solidFill>
                <a:effectLst/>
                <a:uFillTx/>
                <a:latin typeface="Arial"/>
                <a:ea typeface="Microsoft YaHei"/>
              </a:rPr>
              <a:t>Input: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  <a:ea typeface="Microsoft YaHei"/>
              </a:rPr>
              <a:t>The minimum diameter of the lysosomes.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Microsoft YaHei"/>
              </a:rPr>
              <a:t>Units:</a:t>
            </a: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  <a:ea typeface="Microsoft YaHei"/>
              </a:rPr>
              <a:t> micrometers (µm)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89"/>
              </a:spcAft>
            </a:pP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6"/>
          <p:cNvSpPr/>
          <p:nvPr/>
        </p:nvSpPr>
        <p:spPr>
          <a:xfrm>
            <a:off x="152280" y="29160"/>
            <a:ext cx="5101920" cy="72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lang="en-US" sz="2400" b="1" u="none" strike="noStrike">
                <a:solidFill>
                  <a:srgbClr val="ff0000"/>
                </a:solidFill>
                <a:effectLst/>
                <a:uFillTx/>
                <a:latin typeface="Arial"/>
                <a:ea typeface="SimSun"/>
              </a:rPr>
              <a:t>Inputs and buttons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" name="Rectangles 89"/>
          <p:cNvSpPr/>
          <p:nvPr/>
        </p:nvSpPr>
        <p:spPr>
          <a:xfrm>
            <a:off x="457200" y="646200"/>
            <a:ext cx="10969200" cy="713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89"/>
              </a:spcAft>
            </a:pPr>
            <a:r>
              <a:rPr lang="en-US" sz="16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6) </a:t>
            </a:r>
            <a:r>
              <a:rPr lang="en-US" sz="1600" b="1" u="none" strike="noStrike">
                <a:solidFill>
                  <a:srgbClr val="000000"/>
                </a:solidFill>
                <a:effectLst/>
                <a:uFillTx/>
                <a:latin typeface="Arial"/>
                <a:ea typeface="Microsoft YaHei"/>
              </a:rPr>
              <a:t>Max lysosome diameter(µm)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lang="en-US" sz="16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Input: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  <a:ea typeface="Microsoft YaHei"/>
              </a:rPr>
              <a:t>The maximum diameter of the lysosomes 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Microsoft YaHei"/>
              </a:rPr>
              <a:t>Units:</a:t>
            </a: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  <a:ea typeface="Microsoft YaHei"/>
              </a:rPr>
              <a:t> micrometers (µm)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904"/>
              </a:spcBef>
              <a:spcAft>
                <a:spcPts val="709"/>
              </a:spcAft>
            </a:pPr>
            <a:r>
              <a:rPr lang="en-US" sz="1600" b="1" u="none" strike="noStrike">
                <a:solidFill>
                  <a:srgbClr val="000000"/>
                </a:solidFill>
                <a:effectLst/>
                <a:uFillTx/>
                <a:latin typeface="Arial"/>
                <a:ea typeface="Microsoft YaHei"/>
              </a:rPr>
              <a:t>7) Launch Napari viewer (checkbox)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40"/>
              </a:spcBef>
              <a:spcAft>
                <a:spcPts val="139"/>
              </a:spcAft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Microsoft YaHei"/>
              </a:rPr>
              <a:t>If checked:</a:t>
            </a: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  <a:ea typeface="Microsoft YaHei"/>
              </a:rPr>
              <a:t> opens napari, adds layers.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40"/>
              </a:spcBef>
              <a:spcAft>
                <a:spcPts val="139"/>
              </a:spcAft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Microsoft YaHei"/>
              </a:rPr>
              <a:t>If unchecked:</a:t>
            </a: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  <a:ea typeface="Microsoft YaHei"/>
              </a:rPr>
              <a:t> the script runs headless (still saves outputs).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40"/>
              </a:spcBef>
              <a:spcAft>
                <a:spcPts val="139"/>
              </a:spcAft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Microsoft YaHei"/>
              </a:rPr>
              <a:t>Affects:</a:t>
            </a: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  <a:ea typeface="Microsoft YaHei"/>
              </a:rPr>
              <a:t> only visualization (not segmentation output itself).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89"/>
              </a:spcAft>
            </a:pPr>
            <a:r>
              <a:rPr lang="en-US" sz="1600" b="1" u="none" strike="noStrike">
                <a:solidFill>
                  <a:srgbClr val="000000"/>
                </a:solidFill>
                <a:effectLst/>
                <a:uFillTx/>
                <a:latin typeface="Arial"/>
                <a:ea typeface="Microsoft YaHei"/>
              </a:rPr>
              <a:t>8) Generate videos (checkbox)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40"/>
              </a:spcBef>
              <a:spcAft>
                <a:spcPts val="139"/>
              </a:spcAft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Microsoft YaHei"/>
              </a:rPr>
              <a:t>If checked:</a:t>
            </a: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  <a:ea typeface="Microsoft YaHei"/>
              </a:rPr>
              <a:t> writes MP4/GIF outputs(fused overlays, side-by-side raw vs fused)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40"/>
              </a:spcBef>
              <a:spcAft>
                <a:spcPts val="139"/>
              </a:spcAft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Microsoft YaHei"/>
              </a:rPr>
              <a:t>If unchecked:</a:t>
            </a: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  <a:ea typeface="Microsoft YaHei"/>
              </a:rPr>
              <a:t> no videos are generated.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40"/>
              </a:spcBef>
              <a:spcAft>
                <a:spcPts val="139"/>
              </a:spcAft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Microsoft YaHei"/>
              </a:rPr>
              <a:t>Affects:</a:t>
            </a: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  <a:ea typeface="Microsoft YaHei"/>
              </a:rPr>
              <a:t> only outputs (not segmentation).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lang="en-US" sz="1600" b="1" u="none" strike="noStrike">
                <a:solidFill>
                  <a:srgbClr val="000000"/>
                </a:solidFill>
                <a:effectLst/>
                <a:uFillTx/>
                <a:latin typeface="Arial"/>
                <a:ea typeface="Microsoft YaHei"/>
              </a:rPr>
              <a:t>9) Video FPS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40"/>
              </a:spcBef>
              <a:spcAft>
                <a:spcPts val="139"/>
              </a:spcAft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Microsoft YaHei"/>
              </a:rPr>
              <a:t>INPUT: </a:t>
            </a: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  <a:ea typeface="Microsoft YaHei"/>
              </a:rPr>
              <a:t>Frames per second for the MP4/GIF writers.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40"/>
              </a:spcBef>
              <a:spcAft>
                <a:spcPts val="139"/>
              </a:spcAft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Microsoft YaHei"/>
              </a:rPr>
              <a:t>Units:</a:t>
            </a: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  <a:ea typeface="Microsoft YaHei"/>
              </a:rPr>
              <a:t> frames/second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40"/>
              </a:spcBef>
              <a:spcAft>
                <a:spcPts val="139"/>
              </a:spcAft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Microsoft YaHei"/>
              </a:rPr>
              <a:t>Affects:</a:t>
            </a: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  <a:ea typeface="Microsoft YaHei"/>
              </a:rPr>
              <a:t> playback speed only.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89"/>
              </a:spcAft>
            </a:pP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89"/>
              </a:spcAft>
            </a:pP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89"/>
              </a:spcAft>
            </a:pP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1"/>
          <p:cNvPicPr/>
          <p:nvPr/>
        </p:nvPicPr>
        <p:blipFill>
          <a:blip r:embed="rId1"/>
          <a:stretch/>
        </p:blipFill>
        <p:spPr>
          <a:xfrm>
            <a:off x="2228760" y="657360"/>
            <a:ext cx="7732440" cy="5541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2" name="PlaceHolder 2"/>
          <p:cNvSpPr/>
          <p:nvPr/>
        </p:nvSpPr>
        <p:spPr>
          <a:xfrm>
            <a:off x="152280" y="-153720"/>
            <a:ext cx="5787720" cy="109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lang="en-US" sz="2400" b="1" u="none" strike="noStrike">
                <a:solidFill>
                  <a:srgbClr val="ff0000"/>
                </a:solidFill>
                <a:effectLst/>
                <a:uFillTx/>
                <a:latin typeface="Arial"/>
                <a:ea typeface="SimSun"/>
              </a:rPr>
              <a:t>GUI WITH ADVANCED SETTINGS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" name="Oval 92"/>
          <p:cNvSpPr/>
          <p:nvPr/>
        </p:nvSpPr>
        <p:spPr>
          <a:xfrm>
            <a:off x="6888240" y="5229000"/>
            <a:ext cx="682200" cy="45360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13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" name="Oval 93"/>
          <p:cNvSpPr/>
          <p:nvPr/>
        </p:nvSpPr>
        <p:spPr>
          <a:xfrm>
            <a:off x="7104600" y="5805000"/>
            <a:ext cx="682200" cy="45360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14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9840600" y="5745240"/>
            <a:ext cx="682200" cy="45360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15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" name="Oval 96"/>
          <p:cNvSpPr/>
          <p:nvPr/>
        </p:nvSpPr>
        <p:spPr>
          <a:xfrm>
            <a:off x="6528600" y="4773960"/>
            <a:ext cx="682200" cy="45360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12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" name="Oval 97"/>
          <p:cNvSpPr/>
          <p:nvPr/>
        </p:nvSpPr>
        <p:spPr>
          <a:xfrm>
            <a:off x="7824240" y="4437360"/>
            <a:ext cx="682200" cy="45360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11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" name="Oval 98"/>
          <p:cNvSpPr/>
          <p:nvPr/>
        </p:nvSpPr>
        <p:spPr>
          <a:xfrm>
            <a:off x="4223880" y="3933000"/>
            <a:ext cx="684000" cy="45360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10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7"/>
          <p:cNvSpPr/>
          <p:nvPr/>
        </p:nvSpPr>
        <p:spPr>
          <a:xfrm>
            <a:off x="152280" y="29520"/>
            <a:ext cx="5101920" cy="72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lang="en-US" sz="2400" b="1" u="none" strike="noStrike">
                <a:solidFill>
                  <a:srgbClr val="ff0000"/>
                </a:solidFill>
                <a:effectLst/>
                <a:uFillTx/>
                <a:latin typeface="Arial"/>
                <a:ea typeface="SimSun"/>
              </a:rPr>
              <a:t>Inputs and buttons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" name="Rectangles 100"/>
          <p:cNvSpPr/>
          <p:nvPr/>
        </p:nvSpPr>
        <p:spPr>
          <a:xfrm>
            <a:off x="228600" y="685800"/>
            <a:ext cx="11197800" cy="59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4"/>
              </a:spcBef>
              <a:spcAft>
                <a:spcPts val="709"/>
              </a:spcAft>
            </a:pPr>
            <a:r>
              <a:rPr lang="en-US" sz="16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10) Show advanced settings (checkbox)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904"/>
              </a:spcBef>
              <a:spcAft>
                <a:spcPts val="709"/>
              </a:spcAf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Toggles visibility of the advanced panel.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904"/>
              </a:spcBef>
              <a:spcAft>
                <a:spcPts val="709"/>
              </a:spcAft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11</a:t>
            </a:r>
            <a:r>
              <a:rPr lang="en-US" sz="16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) MARGIN_UM (µm)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40"/>
              </a:spcBef>
              <a:spcAft>
                <a:spcPts val="139"/>
              </a:spcAf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Soft distance band around the neurite mask; helps classify lysosomes near the border as “inside”.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40"/>
              </a:spcBef>
              <a:spcAft>
                <a:spcPts val="139"/>
              </a:spcAf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Units: micrometers (µm)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904"/>
              </a:spcBef>
              <a:spcAft>
                <a:spcPts val="709"/>
              </a:spcAft>
            </a:pPr>
            <a:r>
              <a:rPr lang="en-US" sz="16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12) OVERLAP_ALPHA (0….1)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40"/>
              </a:spcBef>
              <a:spcAft>
                <a:spcPts val="139"/>
              </a:spcAf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Minimum fraction of the lysosome sphere that must overlap the neurite mask to be “inside”.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40"/>
              </a:spcBef>
              <a:spcAft>
                <a:spcPts val="139"/>
              </a:spcAf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Units: unitless fraction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904"/>
              </a:spcBef>
              <a:spcAft>
                <a:spcPts val="709"/>
              </a:spcAft>
            </a:pPr>
            <a:r>
              <a:rPr lang="en-US" sz="1600" b="1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13) VIZ_MIN_VOXELS (voxels)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40"/>
              </a:spcBef>
              <a:spcAft>
                <a:spcPts val="139"/>
              </a:spcAf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Minimum component size (voxel count) to keep for visualization/IDs; smaller ones are removed.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340"/>
              </a:spcBef>
              <a:spcAft>
                <a:spcPts val="139"/>
              </a:spcAf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  <a:ea typeface="SimSun"/>
              </a:rPr>
              <a:t>Units: voxels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lang="en-US" sz="1600" b="1" u="none" strike="noStrike">
                <a:solidFill>
                  <a:srgbClr val="000000"/>
                </a:solidFill>
                <a:effectLst/>
                <a:uFillTx/>
                <a:latin typeface="Arial"/>
                <a:ea typeface="Microsoft YaHei"/>
              </a:rPr>
              <a:t>Bottom buttons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Microsoft YaHei"/>
              </a:rPr>
              <a:t>14)Cancel</a:t>
            </a: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  <a:ea typeface="Microsoft YaHei"/>
              </a:rPr>
              <a:t>:Closes the GUI and exits the scrip.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lang="en-US" sz="1400" b="1" u="none" strike="noStrike">
                <a:solidFill>
                  <a:srgbClr val="000000"/>
                </a:solidFill>
                <a:effectLst/>
                <a:uFillTx/>
                <a:latin typeface="Arial"/>
                <a:ea typeface="Microsoft YaHei"/>
              </a:rPr>
              <a:t>15)Run:</a:t>
            </a: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  <a:ea typeface="Microsoft YaHei"/>
              </a:rPr>
              <a:t>Validates inputs and run the script.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89"/>
              </a:spcAft>
            </a:pP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89"/>
              </a:spcAft>
            </a:pP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143000" y="2743200"/>
            <a:ext cx="10967400" cy="756720"/>
          </a:xfrm>
          <a:prstGeom prst="rect">
            <a:avLst/>
          </a:prstGeom>
          <a:noFill/>
          <a:ln w="936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3600" b="1" u="none" strike="noStrike">
                <a:solidFill>
                  <a:srgbClr val="ff0000"/>
                </a:solidFill>
                <a:effectLst/>
                <a:uFillTx/>
                <a:latin typeface="Arial"/>
                <a:ea typeface="SimSun"/>
              </a:rPr>
              <a:t>AXONS</a:t>
            </a:r>
            <a:endParaRPr lang="en-US" sz="3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1_Green Color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9900"/>
      </a:accent1>
      <a:accent2>
        <a:srgbClr val="99cc00"/>
      </a:accent2>
      <a:accent3>
        <a:srgbClr val="ffffff"/>
      </a:accent3>
      <a:accent4>
        <a:srgbClr val="000000"/>
      </a:accent4>
      <a:accent5>
        <a:srgbClr val="aacaaa"/>
      </a:accent5>
      <a:accent6>
        <a:srgbClr val="8ab900"/>
      </a:accent6>
      <a:hlink>
        <a:srgbClr val="002060"/>
      </a:hlink>
      <a:folHlink>
        <a:srgbClr val="996600"/>
      </a:folHlink>
    </a:clrScheme>
    <a:fontScheme name="Green Color">
      <a:majorFont>
        <a:latin typeface="Arial" pitchFamily="0" charset="1"/>
        <a:ea typeface="SimSun" pitchFamily="0" charset="1"/>
        <a:cs typeface=""/>
      </a:majorFont>
      <a:minorFont>
        <a:latin typeface="Arial" pitchFamily="0" charset="1"/>
        <a:ea typeface="SimSun" pitchFamily="0" charset="1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264</TotalTime>
  <Application>LibreOffice/25.8.4.2$Windows_X86_64 LibreOffice_project/290daaa01b999472f0c7a3890eb6a550fd74c6df</Application>
  <AppVersion>15.0000</AppVersion>
  <Words>3518</Words>
  <Paragraphs>166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2024-11-18T13:41:00Z</dcterms:created>
  <dc:creator>Nahuel-Hernan Ramos</dc:creator>
  <dc:description/>
  <dc:language>en-US</dc:language>
  <cp:lastModifiedBy/>
  <dcterms:modified xsi:type="dcterms:W3CDTF">2026-01-28T20:21:26Z</dcterms:modified>
  <cp:revision>986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01A98073925847589F8FCE52CF4D9B10_13</vt:lpwstr>
  </property>
  <property fmtid="{D5CDD505-2E9C-101B-9397-08002B2CF9AE}" pid="3" name="KSOProductBuildVer">
    <vt:lpwstr>2057-12.9.0.21549</vt:lpwstr>
  </property>
  <property fmtid="{D5CDD505-2E9C-101B-9397-08002B2CF9AE}" pid="4" name="PresentationFormat">
    <vt:lpwstr>Panorámica</vt:lpwstr>
  </property>
  <property fmtid="{D5CDD505-2E9C-101B-9397-08002B2CF9AE}" pid="5" name="Slides">
    <vt:i4>15</vt:i4>
  </property>
</Properties>
</file>